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handoutMasterIdLst>
    <p:handoutMasterId r:id="rId4"/>
  </p:handoutMasterIdLst>
  <p:sldIdLst>
    <p:sldId id="1658" r:id="rId2"/>
  </p:sldIdLst>
  <p:sldSz cx="9906000" cy="6858000" type="A4"/>
  <p:notesSz cx="6865938" cy="9994900"/>
  <p:custDataLst>
    <p:tags r:id="rId5"/>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27">
          <p15:clr>
            <a:srgbClr val="A4A3A4"/>
          </p15:clr>
        </p15:guide>
        <p15:guide id="3" pos="615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吉田 瑞穂" initials="吉田" lastIdx="3" clrIdx="0"/>
  <p:cmAuthor id="2" name="新井 光一" initials="新井" lastIdx="2" clrIdx="1"/>
  <p:cmAuthor id="3" name="owner" initials="o"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08200"/>
    <a:srgbClr val="F3A447"/>
    <a:srgbClr val="EF8200"/>
    <a:srgbClr val="003399"/>
    <a:srgbClr val="4C6C9C"/>
    <a:srgbClr val="FDF0E9"/>
    <a:srgbClr val="FAE0CF"/>
    <a:srgbClr val="FDEDDA"/>
    <a:srgbClr val="3C7B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172" autoAdjust="0"/>
    <p:restoredTop sz="95847" autoAdjust="0"/>
  </p:normalViewPr>
  <p:slideViewPr>
    <p:cSldViewPr snapToGrid="0">
      <p:cViewPr varScale="1">
        <p:scale>
          <a:sx n="106" d="100"/>
          <a:sy n="106" d="100"/>
        </p:scale>
        <p:origin x="2112" y="78"/>
      </p:cViewPr>
      <p:guideLst>
        <p:guide orient="horz" pos="2160"/>
        <p:guide pos="127"/>
        <p:guide pos="6159"/>
      </p:guideLst>
    </p:cSldViewPr>
  </p:slideViewPr>
  <p:outlineViewPr>
    <p:cViewPr>
      <p:scale>
        <a:sx n="33" d="100"/>
        <a:sy n="33" d="100"/>
      </p:scale>
      <p:origin x="0" y="-564"/>
    </p:cViewPr>
  </p:outlineViewPr>
  <p:notesTextViewPr>
    <p:cViewPr>
      <p:scale>
        <a:sx n="1" d="1"/>
        <a:sy n="1" d="1"/>
      </p:scale>
      <p:origin x="0" y="0"/>
    </p:cViewPr>
  </p:notesTextViewPr>
  <p:sorterViewPr>
    <p:cViewPr>
      <p:scale>
        <a:sx n="100" d="100"/>
        <a:sy n="100" d="100"/>
      </p:scale>
      <p:origin x="0" y="-2640"/>
    </p:cViewPr>
  </p:sorterViewPr>
  <p:notesViewPr>
    <p:cSldViewPr snapToGrid="0">
      <p:cViewPr varScale="1">
        <p:scale>
          <a:sx n="73" d="100"/>
          <a:sy n="73" d="100"/>
        </p:scale>
        <p:origin x="2884" y="56"/>
      </p:cViewPr>
      <p:guideLst/>
    </p:cSldViewPr>
  </p:notesViewPr>
  <p:gridSpacing cx="90001" cy="90001"/>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75240" cy="500941"/>
          </a:xfrm>
          <a:prstGeom prst="rect">
            <a:avLst/>
          </a:prstGeom>
        </p:spPr>
        <p:txBody>
          <a:bodyPr vert="horz" lIns="91751" tIns="45875" rIns="91751" bIns="4587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9109" y="1"/>
            <a:ext cx="2975240" cy="500941"/>
          </a:xfrm>
          <a:prstGeom prst="rect">
            <a:avLst/>
          </a:prstGeom>
        </p:spPr>
        <p:txBody>
          <a:bodyPr vert="horz" lIns="91751" tIns="45875" rIns="91751" bIns="45875" rtlCol="0"/>
          <a:lstStyle>
            <a:lvl1pPr algn="r">
              <a:defRPr sz="1200"/>
            </a:lvl1pPr>
          </a:lstStyle>
          <a:p>
            <a:fld id="{9DB9A895-B9CA-453D-AC3A-F60054D56A7B}" type="datetimeFigureOut">
              <a:rPr kumimoji="1" lang="ja-JP" altLang="en-US" smtClean="0"/>
              <a:t>2025/10/2</a:t>
            </a:fld>
            <a:endParaRPr kumimoji="1" lang="ja-JP" altLang="en-US"/>
          </a:p>
        </p:txBody>
      </p:sp>
      <p:sp>
        <p:nvSpPr>
          <p:cNvPr id="4" name="フッター プレースホルダー 3"/>
          <p:cNvSpPr>
            <a:spLocks noGrp="1"/>
          </p:cNvSpPr>
          <p:nvPr>
            <p:ph type="ftr" sz="quarter" idx="2"/>
          </p:nvPr>
        </p:nvSpPr>
        <p:spPr>
          <a:xfrm>
            <a:off x="0" y="9493959"/>
            <a:ext cx="2975240" cy="500941"/>
          </a:xfrm>
          <a:prstGeom prst="rect">
            <a:avLst/>
          </a:prstGeom>
        </p:spPr>
        <p:txBody>
          <a:bodyPr vert="horz" lIns="91751" tIns="45875" rIns="91751" bIns="45875" rtlCol="0" anchor="b"/>
          <a:lstStyle>
            <a:lvl1pPr algn="l">
              <a:defRPr sz="1200"/>
            </a:lvl1pPr>
          </a:lstStyle>
          <a:p>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75988" cy="500305"/>
          </a:xfrm>
          <a:prstGeom prst="rect">
            <a:avLst/>
          </a:prstGeom>
        </p:spPr>
        <p:txBody>
          <a:bodyPr vert="horz" lIns="92137" tIns="46069" rIns="92137" bIns="4606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8349" y="0"/>
            <a:ext cx="2975988" cy="500305"/>
          </a:xfrm>
          <a:prstGeom prst="rect">
            <a:avLst/>
          </a:prstGeom>
        </p:spPr>
        <p:txBody>
          <a:bodyPr vert="horz" lIns="92137" tIns="46069" rIns="92137" bIns="46069" rtlCol="0"/>
          <a:lstStyle>
            <a:lvl1pPr algn="r">
              <a:defRPr sz="1200"/>
            </a:lvl1pPr>
          </a:lstStyle>
          <a:p>
            <a:fld id="{78FFE2AB-F110-48B5-86EB-2FBDFF9174C1}" type="datetimeFigureOut">
              <a:rPr kumimoji="1" lang="ja-JP" altLang="en-US" smtClean="0"/>
              <a:t>2025/10/2</a:t>
            </a:fld>
            <a:endParaRPr kumimoji="1" lang="ja-JP" altLang="en-US"/>
          </a:p>
        </p:txBody>
      </p:sp>
      <p:sp>
        <p:nvSpPr>
          <p:cNvPr id="4" name="スライド イメージ プレースホルダー 3"/>
          <p:cNvSpPr>
            <a:spLocks noGrp="1" noRot="1" noChangeAspect="1"/>
          </p:cNvSpPr>
          <p:nvPr>
            <p:ph type="sldImg" idx="2"/>
          </p:nvPr>
        </p:nvSpPr>
        <p:spPr>
          <a:xfrm>
            <a:off x="998538" y="1250950"/>
            <a:ext cx="4868862" cy="3371850"/>
          </a:xfrm>
          <a:prstGeom prst="rect">
            <a:avLst/>
          </a:prstGeom>
          <a:noFill/>
          <a:ln w="12700">
            <a:solidFill>
              <a:prstClr val="black"/>
            </a:solidFill>
          </a:ln>
        </p:spPr>
        <p:txBody>
          <a:bodyPr vert="horz" lIns="92137" tIns="46069" rIns="92137" bIns="46069" rtlCol="0" anchor="ctr"/>
          <a:lstStyle/>
          <a:p>
            <a:endParaRPr lang="ja-JP" altLang="en-US"/>
          </a:p>
        </p:txBody>
      </p:sp>
      <p:sp>
        <p:nvSpPr>
          <p:cNvPr id="5" name="ノート プレースホルダー 4"/>
          <p:cNvSpPr>
            <a:spLocks noGrp="1"/>
          </p:cNvSpPr>
          <p:nvPr>
            <p:ph type="body" sz="quarter" idx="3"/>
          </p:nvPr>
        </p:nvSpPr>
        <p:spPr>
          <a:xfrm>
            <a:off x="686276" y="4809642"/>
            <a:ext cx="5493392" cy="3935302"/>
          </a:xfrm>
          <a:prstGeom prst="rect">
            <a:avLst/>
          </a:prstGeom>
        </p:spPr>
        <p:txBody>
          <a:bodyPr vert="horz" lIns="92137" tIns="46069" rIns="92137" bIns="4606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94595"/>
            <a:ext cx="2975988" cy="500305"/>
          </a:xfrm>
          <a:prstGeom prst="rect">
            <a:avLst/>
          </a:prstGeom>
        </p:spPr>
        <p:txBody>
          <a:bodyPr vert="horz" lIns="92137" tIns="46069" rIns="92137" bIns="4606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8349" y="9494595"/>
            <a:ext cx="2975988" cy="500305"/>
          </a:xfrm>
          <a:prstGeom prst="rect">
            <a:avLst/>
          </a:prstGeom>
        </p:spPr>
        <p:txBody>
          <a:bodyPr vert="horz" lIns="92137" tIns="46069" rIns="92137" bIns="46069" rtlCol="0" anchor="b"/>
          <a:lstStyle>
            <a:lvl1pPr algn="r">
              <a:defRPr sz="1200"/>
            </a:lvl1pPr>
          </a:lstStyle>
          <a:p>
            <a:fld id="{FAA69B65-A0A1-4EC3-8793-202C3F2E2061}"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13" name="正方形/長方形 12"/>
          <p:cNvSpPr/>
          <p:nvPr userDrawn="1"/>
        </p:nvSpPr>
        <p:spPr>
          <a:xfrm>
            <a:off x="0" y="634999"/>
            <a:ext cx="9906000" cy="424002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コンテンツ プレースホルダー 10"/>
          <p:cNvSpPr>
            <a:spLocks noGrp="1"/>
          </p:cNvSpPr>
          <p:nvPr>
            <p:ph sz="quarter" idx="14" hasCustomPrompt="1"/>
          </p:nvPr>
        </p:nvSpPr>
        <p:spPr>
          <a:xfrm>
            <a:off x="401782" y="2539546"/>
            <a:ext cx="5175250" cy="893763"/>
          </a:xfrm>
        </p:spPr>
        <p:txBody>
          <a:bodyPr>
            <a:normAutofit/>
          </a:bodyPr>
          <a:lstStyle>
            <a:lvl1pPr marL="0" indent="0">
              <a:buNone/>
              <a:defRPr sz="5000">
                <a:solidFill>
                  <a:schemeClr val="bg1"/>
                </a:solidFill>
                <a:latin typeface="ＭＳ Ｐゴシック" panose="020B0600070205080204" pitchFamily="50" charset="-128"/>
                <a:ea typeface="ＭＳ Ｐゴシック" panose="020B0600070205080204" pitchFamily="50" charset="-128"/>
              </a:defRPr>
            </a:lvl1pPr>
          </a:lstStyle>
          <a:p>
            <a:pPr lvl="0"/>
            <a:r>
              <a:rPr kumimoji="1" lang="ja-JP" altLang="en-US" dirty="0"/>
              <a:t>タイトル</a:t>
            </a:r>
          </a:p>
        </p:txBody>
      </p:sp>
      <p:sp>
        <p:nvSpPr>
          <p:cNvPr id="33" name="コンテンツ プレースホルダー 2"/>
          <p:cNvSpPr>
            <a:spLocks noGrp="1"/>
          </p:cNvSpPr>
          <p:nvPr>
            <p:ph sz="quarter" idx="16" hasCustomPrompt="1"/>
          </p:nvPr>
        </p:nvSpPr>
        <p:spPr>
          <a:xfrm>
            <a:off x="61432" y="-25676"/>
            <a:ext cx="5666268" cy="291848"/>
          </a:xfrm>
        </p:spPr>
        <p:txBody>
          <a:bodyPr>
            <a:noAutofit/>
          </a:bodyPr>
          <a:lstStyle>
            <a:lvl1pPr marL="0" indent="0">
              <a:buNone/>
              <a:defRPr sz="1800">
                <a:solidFill>
                  <a:srgbClr val="EF8200"/>
                </a:solidFill>
                <a:latin typeface="ＭＳ Ｐゴシック" panose="020B0600070205080204" pitchFamily="50" charset="-128"/>
                <a:ea typeface="ＭＳ Ｐゴシック" panose="020B0600070205080204" pitchFamily="50" charset="-128"/>
              </a:defRPr>
            </a:lvl1pPr>
            <a:lvl2pPr marL="457200" indent="0">
              <a:buNone/>
              <a:defRPr/>
            </a:lvl2pPr>
            <a:lvl3pPr marL="914400" indent="0">
              <a:buNone/>
              <a:defRPr/>
            </a:lvl3pPr>
            <a:lvl4pPr marL="1371600" indent="0">
              <a:buNone/>
              <a:defRPr/>
            </a:lvl4pPr>
            <a:lvl5pPr marL="1828800" indent="0">
              <a:buNone/>
              <a:defRPr/>
            </a:lvl5pPr>
          </a:lstStyle>
          <a:p>
            <a:pPr lvl="0"/>
            <a:r>
              <a:rPr kumimoji="1" lang="ja-JP" altLang="en-US" dirty="0"/>
              <a:t>クライアント名</a:t>
            </a:r>
          </a:p>
        </p:txBody>
      </p:sp>
      <p:sp>
        <p:nvSpPr>
          <p:cNvPr id="38" name="コンテンツ プレースホルダー 37"/>
          <p:cNvSpPr>
            <a:spLocks noGrp="1"/>
          </p:cNvSpPr>
          <p:nvPr>
            <p:ph sz="quarter" idx="18" hasCustomPrompt="1"/>
          </p:nvPr>
        </p:nvSpPr>
        <p:spPr>
          <a:xfrm>
            <a:off x="6773735" y="3381375"/>
            <a:ext cx="3036887" cy="446088"/>
          </a:xfrm>
        </p:spPr>
        <p:txBody>
          <a:bodyPr>
            <a:noAutofit/>
          </a:bodyPr>
          <a:lstStyle>
            <a:lvl1pPr marL="0" indent="0" algn="r">
              <a:buNone/>
              <a:defRPr sz="3000">
                <a:solidFill>
                  <a:schemeClr val="bg1"/>
                </a:solidFill>
                <a:latin typeface="ＭＳ Ｐゴシック" panose="020B0600070205080204" pitchFamily="50" charset="-128"/>
                <a:ea typeface="ＭＳ Ｐゴシック" panose="020B0600070205080204" pitchFamily="50" charset="-128"/>
              </a:defRPr>
            </a:lvl1pPr>
          </a:lstStyle>
          <a:p>
            <a:pPr lvl="0"/>
            <a:r>
              <a:rPr kumimoji="1" lang="en-US" altLang="ja-JP" dirty="0"/>
              <a:t>2015.</a:t>
            </a:r>
            <a:r>
              <a:rPr kumimoji="1" lang="ja-JP" altLang="en-US" dirty="0"/>
              <a:t>●月度</a:t>
            </a:r>
          </a:p>
        </p:txBody>
      </p:sp>
      <p:sp>
        <p:nvSpPr>
          <p:cNvPr id="40" name="コンテンツ プレースホルダー 39"/>
          <p:cNvSpPr>
            <a:spLocks noGrp="1"/>
          </p:cNvSpPr>
          <p:nvPr>
            <p:ph sz="quarter" idx="19" hasCustomPrompt="1"/>
          </p:nvPr>
        </p:nvSpPr>
        <p:spPr>
          <a:xfrm>
            <a:off x="61913" y="3665443"/>
            <a:ext cx="5113337" cy="160338"/>
          </a:xfrm>
        </p:spPr>
        <p:txBody>
          <a:bodyPr>
            <a:noAutofit/>
          </a:bodyPr>
          <a:lstStyle>
            <a:lvl1pPr marL="0" indent="0">
              <a:buNone/>
              <a:defRPr sz="1000">
                <a:solidFill>
                  <a:schemeClr val="bg1"/>
                </a:solidFill>
                <a:latin typeface="ＭＳ Ｐゴシック" panose="020B0600070205080204" pitchFamily="50" charset="-128"/>
                <a:ea typeface="ＭＳ Ｐゴシック" panose="020B0600070205080204" pitchFamily="50" charset="-128"/>
              </a:defRPr>
            </a:lvl1pPr>
          </a:lstStyle>
          <a:p>
            <a:pPr lvl="0"/>
            <a:r>
              <a:rPr kumimoji="1" lang="ja-JP" altLang="en-US" dirty="0"/>
              <a:t>株式会社ツナグ・ソリューションズ　●●本部　名前</a:t>
            </a:r>
          </a:p>
        </p:txBody>
      </p:sp>
      <p:sp>
        <p:nvSpPr>
          <p:cNvPr id="8" name="Text Box 77"/>
          <p:cNvSpPr txBox="1">
            <a:spLocks noChangeArrowheads="1"/>
          </p:cNvSpPr>
          <p:nvPr userDrawn="1"/>
        </p:nvSpPr>
        <p:spPr bwMode="auto">
          <a:xfrm>
            <a:off x="5244175" y="4729719"/>
            <a:ext cx="4566447" cy="173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kumimoji="1" sz="900">
                <a:solidFill>
                  <a:schemeClr val="tx1"/>
                </a:solidFill>
                <a:latin typeface="Arial" panose="020B0604020202020204" pitchFamily="34" charset="0"/>
                <a:ea typeface="ＭＳ Ｐゴシック" panose="020B0600070205080204" pitchFamily="50" charset="-128"/>
              </a:defRPr>
            </a:lvl1pPr>
            <a:lvl2pPr marL="742950" indent="-285750">
              <a:defRPr kumimoji="1" sz="900">
                <a:solidFill>
                  <a:schemeClr val="tx1"/>
                </a:solidFill>
                <a:latin typeface="Arial" panose="020B0604020202020204" pitchFamily="34" charset="0"/>
                <a:ea typeface="ＭＳ Ｐゴシック" panose="020B0600070205080204" pitchFamily="50" charset="-128"/>
              </a:defRPr>
            </a:lvl2pPr>
            <a:lvl3pPr marL="1143000" indent="-228600">
              <a:defRPr kumimoji="1" sz="900">
                <a:solidFill>
                  <a:schemeClr val="tx1"/>
                </a:solidFill>
                <a:latin typeface="Arial" panose="020B0604020202020204" pitchFamily="34" charset="0"/>
                <a:ea typeface="ＭＳ Ｐゴシック" panose="020B0600070205080204" pitchFamily="50" charset="-128"/>
              </a:defRPr>
            </a:lvl3pPr>
            <a:lvl4pPr marL="1600200" indent="-228600">
              <a:defRPr kumimoji="1" sz="900">
                <a:solidFill>
                  <a:schemeClr val="tx1"/>
                </a:solidFill>
                <a:latin typeface="Arial" panose="020B0604020202020204" pitchFamily="34" charset="0"/>
                <a:ea typeface="ＭＳ Ｐゴシック" panose="020B0600070205080204" pitchFamily="50" charset="-128"/>
              </a:defRPr>
            </a:lvl4pPr>
            <a:lvl5pPr marL="2057400" indent="-228600">
              <a:defRPr kumimoji="1" sz="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9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50000"/>
              </a:spcBef>
            </a:pPr>
            <a:endParaRPr lang="en-US" altLang="ja-JP" sz="1400" dirty="0">
              <a:latin typeface="+mn-ea"/>
              <a:ea typeface="+mn-ea"/>
            </a:endParaRPr>
          </a:p>
          <a:p>
            <a:pPr algn="r" eaLnBrk="1" hangingPunct="1">
              <a:spcBef>
                <a:spcPct val="50000"/>
              </a:spcBef>
            </a:pPr>
            <a:r>
              <a:rPr kumimoji="1" lang="en-US" altLang="ja-JP" sz="1400" b="0" i="0" kern="1200" dirty="0" err="1">
                <a:solidFill>
                  <a:schemeClr val="tx1"/>
                </a:solidFill>
                <a:effectLst/>
                <a:latin typeface="Arial" panose="020B0604020202020204" pitchFamily="34" charset="0"/>
                <a:ea typeface="ＭＳ Ｐゴシック" panose="020B0600070205080204" pitchFamily="50" charset="-128"/>
                <a:cs typeface="+mn-cs"/>
              </a:rPr>
              <a:t>HigashikawaCareerCenter</a:t>
            </a:r>
            <a:r>
              <a:rPr kumimoji="1" lang="ja-JP" altLang="en-US" sz="1400" b="0" i="0" kern="1200" dirty="0">
                <a:solidFill>
                  <a:schemeClr val="tx1"/>
                </a:solidFill>
                <a:effectLst/>
                <a:latin typeface="Arial" panose="020B0604020202020204" pitchFamily="34" charset="0"/>
                <a:ea typeface="ＭＳ Ｐゴシック" panose="020B0600070205080204" pitchFamily="50" charset="-128"/>
                <a:cs typeface="+mn-cs"/>
              </a:rPr>
              <a:t>｜東川キャリアセンター</a:t>
            </a:r>
            <a:endParaRPr kumimoji="1" lang="en-US" altLang="ja-JP" sz="1400" b="0" i="0" kern="1200" dirty="0">
              <a:solidFill>
                <a:schemeClr val="tx1"/>
              </a:solidFill>
              <a:effectLst/>
              <a:latin typeface="Arial" panose="020B0604020202020204" pitchFamily="34" charset="0"/>
              <a:ea typeface="ＭＳ Ｐゴシック" panose="020B0600070205080204" pitchFamily="50" charset="-128"/>
              <a:cs typeface="+mn-cs"/>
            </a:endParaRPr>
          </a:p>
          <a:p>
            <a:pPr algn="r" eaLnBrk="1" hangingPunct="1">
              <a:spcBef>
                <a:spcPct val="50000"/>
              </a:spcBef>
            </a:pPr>
            <a:r>
              <a:rPr kumimoji="1" lang="ja-JP" altLang="en-US" sz="1200" b="0" i="0" kern="1200" dirty="0">
                <a:solidFill>
                  <a:schemeClr val="tx1"/>
                </a:solidFill>
                <a:effectLst/>
                <a:latin typeface="Arial" panose="020B0604020202020204" pitchFamily="34" charset="0"/>
                <a:ea typeface="ＭＳ Ｐゴシック" panose="020B0600070205080204" pitchFamily="50" charset="-128"/>
                <a:cs typeface="+mn-cs"/>
              </a:rPr>
              <a:t>東川町 多文化共生課・学校法人北工学園</a:t>
            </a:r>
            <a:endParaRPr kumimoji="1" lang="en-US" altLang="ja-JP" sz="1200" b="0" i="0" kern="1200" dirty="0">
              <a:solidFill>
                <a:schemeClr val="tx1"/>
              </a:solidFill>
              <a:effectLst/>
              <a:latin typeface="Arial" panose="020B0604020202020204" pitchFamily="34" charset="0"/>
              <a:ea typeface="ＭＳ Ｐゴシック" panose="020B0600070205080204" pitchFamily="50" charset="-128"/>
              <a:cs typeface="+mn-cs"/>
            </a:endParaRPr>
          </a:p>
          <a:p>
            <a:pPr algn="r" eaLnBrk="1" hangingPunct="1">
              <a:spcBef>
                <a:spcPct val="50000"/>
              </a:spcBef>
            </a:pPr>
            <a:endParaRPr kumimoji="1" lang="en-US" altLang="ja-JP" sz="1200" b="0" i="0" kern="1200" dirty="0">
              <a:solidFill>
                <a:schemeClr val="tx1"/>
              </a:solidFill>
              <a:effectLst/>
              <a:latin typeface="Arial" panose="020B0604020202020204" pitchFamily="34" charset="0"/>
              <a:ea typeface="ＭＳ Ｐゴシック" panose="020B0600070205080204" pitchFamily="50" charset="-128"/>
              <a:cs typeface="+mn-cs"/>
            </a:endParaRPr>
          </a:p>
          <a:p>
            <a:pPr algn="r" eaLnBrk="1" hangingPunct="1">
              <a:spcBef>
                <a:spcPct val="50000"/>
              </a:spcBef>
            </a:pPr>
            <a:endParaRPr kumimoji="1" lang="en-US" altLang="ja-JP" sz="1200" b="0" i="0" kern="1200" dirty="0">
              <a:solidFill>
                <a:schemeClr val="tx1"/>
              </a:solidFill>
              <a:effectLst/>
              <a:latin typeface="Arial" panose="020B0604020202020204" pitchFamily="34" charset="0"/>
              <a:ea typeface="ＭＳ Ｐゴシック" panose="020B0600070205080204" pitchFamily="50" charset="-128"/>
              <a:cs typeface="+mn-cs"/>
            </a:endParaRPr>
          </a:p>
          <a:p>
            <a:pPr algn="r" eaLnBrk="1" hangingPunct="1">
              <a:spcBef>
                <a:spcPct val="50000"/>
              </a:spcBef>
            </a:pPr>
            <a:endParaRPr kumimoji="1" lang="en-US" altLang="ja-JP" sz="1200" b="0" i="0" kern="1200" dirty="0">
              <a:solidFill>
                <a:schemeClr val="tx1"/>
              </a:solidFill>
              <a:effectLst/>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ページ">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5715" imgH="5715" progId="TCLayout.ActiveDocument.1">
                  <p:embed/>
                </p:oleObj>
              </mc:Choice>
              <mc:Fallback>
                <p:oleObj name="think-cell スライド" r:id="rId3" imgW="5715" imgH="5715" progId="TCLayout.ActiveDocument.1">
                  <p:embed/>
                  <p:pic>
                    <p:nvPicPr>
                      <p:cNvPr id="0" name="オブジェクト 2" hidden="1"/>
                      <p:cNvPicPr/>
                      <p:nvPr/>
                    </p:nvPicPr>
                    <p:blipFill>
                      <a:blip r:embed="rId4"/>
                      <a:stretch>
                        <a:fillRect/>
                      </a:stretch>
                    </p:blipFill>
                    <p:spPr>
                      <a:xfrm>
                        <a:off x="1588" y="1588"/>
                        <a:ext cx="1587" cy="1587"/>
                      </a:xfrm>
                      <a:prstGeom prst="rect">
                        <a:avLst/>
                      </a:prstGeom>
                    </p:spPr>
                  </p:pic>
                </p:oleObj>
              </mc:Fallback>
            </mc:AlternateContent>
          </a:graphicData>
        </a:graphic>
      </p:graphicFrame>
      <p:cxnSp>
        <p:nvCxnSpPr>
          <p:cNvPr id="8" name="直線コネクタ 7"/>
          <p:cNvCxnSpPr/>
          <p:nvPr userDrawn="1"/>
        </p:nvCxnSpPr>
        <p:spPr>
          <a:xfrm>
            <a:off x="174661" y="1479479"/>
            <a:ext cx="9493321" cy="10275"/>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userDrawn="1"/>
        </p:nvSpPr>
        <p:spPr>
          <a:xfrm>
            <a:off x="0" y="6657977"/>
            <a:ext cx="9906000" cy="20002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Slide Number Placeholder 5"/>
          <p:cNvSpPr txBox="1"/>
          <p:nvPr userDrawn="1"/>
        </p:nvSpPr>
        <p:spPr>
          <a:xfrm>
            <a:off x="4769842" y="6585609"/>
            <a:ext cx="428882"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F792DB2-68C7-49D4-B1E1-DDF4458CBC6D}" type="slidenum">
              <a:rPr lang="ja-JP" altLang="en-US" smtClean="0">
                <a:solidFill>
                  <a:schemeClr val="bg1"/>
                </a:solidFill>
                <a:latin typeface="ＭＳ Ｐゴシック" panose="020B0600070205080204" pitchFamily="50" charset="-128"/>
                <a:ea typeface="ＭＳ Ｐゴシック" panose="020B0600070205080204" pitchFamily="50" charset="-128"/>
                <a:sym typeface="ＭＳ Ｐゴシック" panose="020B0600070205080204" pitchFamily="50" charset="-128"/>
              </a:rPr>
              <a:t>‹#›</a:t>
            </a:fld>
            <a:endParaRPr lang="ja-JP" altLang="en-US" dirty="0">
              <a:solidFill>
                <a:schemeClr val="bg1"/>
              </a:solidFill>
              <a:latin typeface="ＭＳ Ｐゴシック" panose="020B0600070205080204" pitchFamily="50" charset="-128"/>
              <a:ea typeface="ＭＳ Ｐゴシック" panose="020B0600070205080204" pitchFamily="50" charset="-128"/>
              <a:sym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ページ">
    <p:spTree>
      <p:nvGrpSpPr>
        <p:cNvPr id="1" name=""/>
        <p:cNvGrpSpPr/>
        <p:nvPr/>
      </p:nvGrpSpPr>
      <p:grpSpPr>
        <a:xfrm>
          <a:off x="0" y="0"/>
          <a:ext cx="0" cy="0"/>
          <a:chOff x="0" y="0"/>
          <a:chExt cx="0" cy="0"/>
        </a:xfrm>
      </p:grpSpPr>
      <p:sp>
        <p:nvSpPr>
          <p:cNvPr id="7" name="正方形/長方形 6"/>
          <p:cNvSpPr/>
          <p:nvPr userDrawn="1"/>
        </p:nvSpPr>
        <p:spPr>
          <a:xfrm>
            <a:off x="0" y="1"/>
            <a:ext cx="9906000" cy="304799"/>
          </a:xfrm>
          <a:prstGeom prst="rect">
            <a:avLst/>
          </a:prstGeom>
          <a:solidFill>
            <a:srgbClr val="E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8" name="直線コネクタ 7"/>
          <p:cNvCxnSpPr/>
          <p:nvPr userDrawn="1"/>
        </p:nvCxnSpPr>
        <p:spPr>
          <a:xfrm>
            <a:off x="-1191" y="268555"/>
            <a:ext cx="9906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userDrawn="1"/>
        </p:nvSpPr>
        <p:spPr>
          <a:xfrm>
            <a:off x="0" y="6657976"/>
            <a:ext cx="9906000" cy="200025"/>
          </a:xfrm>
          <a:prstGeom prst="rect">
            <a:avLst/>
          </a:prstGeom>
          <a:solidFill>
            <a:srgbClr val="E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Slide Number Placeholder 5"/>
          <p:cNvSpPr txBox="1"/>
          <p:nvPr userDrawn="1"/>
        </p:nvSpPr>
        <p:spPr>
          <a:xfrm>
            <a:off x="4769842" y="6585609"/>
            <a:ext cx="363934"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F792DB2-68C7-49D4-B1E1-DDF4458CBC6D}" type="slidenum">
              <a:rPr lang="ja-JP" altLang="en-US" smtClean="0">
                <a:solidFill>
                  <a:schemeClr val="bg1"/>
                </a:solidFill>
              </a:rPr>
              <a:t>‹#›</a:t>
            </a:fld>
            <a:endParaRPr lang="ja-JP" altLang="en-US" dirty="0">
              <a:solidFill>
                <a:schemeClr val="bg1"/>
              </a:solidFill>
            </a:endParaRPr>
          </a:p>
        </p:txBody>
      </p:sp>
      <p:sp>
        <p:nvSpPr>
          <p:cNvPr id="3" name="コンテンツ プレースホルダー 2"/>
          <p:cNvSpPr>
            <a:spLocks noGrp="1"/>
          </p:cNvSpPr>
          <p:nvPr>
            <p:ph sz="quarter" idx="13" hasCustomPrompt="1"/>
          </p:nvPr>
        </p:nvSpPr>
        <p:spPr>
          <a:xfrm>
            <a:off x="61432" y="-31750"/>
            <a:ext cx="3443768" cy="268555"/>
          </a:xfrm>
        </p:spPr>
        <p:txBody>
          <a:bodyPr>
            <a:noAutofit/>
          </a:bodyPr>
          <a:lstStyle>
            <a:lvl1pPr marL="0" indent="0">
              <a:buNone/>
              <a:defRPr sz="1800">
                <a:solidFill>
                  <a:schemeClr val="bg1"/>
                </a:solidFill>
                <a:latin typeface="ＭＳ Ｐゴシック" panose="020B0600070205080204" pitchFamily="50" charset="-128"/>
                <a:ea typeface="ＭＳ Ｐゴシック" panose="020B0600070205080204" pitchFamily="50" charset="-128"/>
              </a:defRPr>
            </a:lvl1pPr>
            <a:lvl2pPr marL="457200" indent="0">
              <a:buNone/>
              <a:defRPr/>
            </a:lvl2pPr>
            <a:lvl3pPr marL="914400" indent="0">
              <a:buNone/>
              <a:defRPr/>
            </a:lvl3pPr>
            <a:lvl4pPr marL="1371600" indent="0">
              <a:buNone/>
              <a:defRPr/>
            </a:lvl4pPr>
            <a:lvl5pPr marL="1828800" indent="0">
              <a:buNone/>
              <a:defRPr/>
            </a:lvl5pPr>
          </a:lstStyle>
          <a:p>
            <a:pPr lvl="0"/>
            <a:r>
              <a:rPr kumimoji="1" lang="en-US" altLang="ja-JP" dirty="0"/>
              <a:t>MEMO</a:t>
            </a:r>
            <a:endParaRPr kumimoji="1" lang="ja-JP" altLang="en-US" dirty="0"/>
          </a:p>
        </p:txBody>
      </p:sp>
      <p:grpSp>
        <p:nvGrpSpPr>
          <p:cNvPr id="9" name="グループ化 8"/>
          <p:cNvGrpSpPr/>
          <p:nvPr userDrawn="1"/>
        </p:nvGrpSpPr>
        <p:grpSpPr>
          <a:xfrm>
            <a:off x="906648" y="1420915"/>
            <a:ext cx="8090321" cy="4157189"/>
            <a:chOff x="950740" y="1380680"/>
            <a:chExt cx="8090321" cy="4157189"/>
          </a:xfrm>
        </p:grpSpPr>
        <p:cxnSp>
          <p:nvCxnSpPr>
            <p:cNvPr id="11" name="直線コネクタ 10"/>
            <p:cNvCxnSpPr/>
            <p:nvPr/>
          </p:nvCxnSpPr>
          <p:spPr>
            <a:xfrm>
              <a:off x="950740" y="1380680"/>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950740" y="1758606"/>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950740" y="2136532"/>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950740" y="2514458"/>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950740" y="2892384"/>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950740" y="3270310"/>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950740" y="3648236"/>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950740" y="4026162"/>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950740" y="4404088"/>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950740" y="4782014"/>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950740" y="5159940"/>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950740" y="5537869"/>
              <a:ext cx="809032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26" name="テキスト ボックス 25"/>
          <p:cNvSpPr txBox="1"/>
          <p:nvPr userDrawn="1"/>
        </p:nvSpPr>
        <p:spPr>
          <a:xfrm>
            <a:off x="7883133" y="6627183"/>
            <a:ext cx="2074607" cy="253916"/>
          </a:xfrm>
          <a:prstGeom prst="rect">
            <a:avLst/>
          </a:prstGeom>
          <a:noFill/>
        </p:spPr>
        <p:txBody>
          <a:bodyPr wrap="none" rtlCol="0">
            <a:spAutoFit/>
          </a:bodyPr>
          <a:lstStyle/>
          <a:p>
            <a:r>
              <a:rPr kumimoji="1" lang="en-US" altLang="ja-JP" sz="1050" dirty="0">
                <a:solidFill>
                  <a:schemeClr val="bg1"/>
                </a:solidFill>
              </a:rPr>
              <a:t>© 2016</a:t>
            </a:r>
            <a:r>
              <a:rPr kumimoji="1" lang="en-US" altLang="ja-JP" sz="1050" baseline="0" dirty="0">
                <a:solidFill>
                  <a:schemeClr val="bg1"/>
                </a:solidFill>
              </a:rPr>
              <a:t> TSUNAGU SOLUTIONS Inc.</a:t>
            </a:r>
            <a:endParaRPr kumimoji="1" lang="ja-JP" altLang="en-US" sz="1050" dirty="0">
              <a:solidFill>
                <a:schemeClr val="bg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背表紙">
    <p:spTree>
      <p:nvGrpSpPr>
        <p:cNvPr id="1" name=""/>
        <p:cNvGrpSpPr/>
        <p:nvPr/>
      </p:nvGrpSpPr>
      <p:grpSpPr>
        <a:xfrm>
          <a:off x="0" y="0"/>
          <a:ext cx="0" cy="0"/>
          <a:chOff x="0" y="0"/>
          <a:chExt cx="0" cy="0"/>
        </a:xfrm>
      </p:grpSpPr>
      <p:sp>
        <p:nvSpPr>
          <p:cNvPr id="8" name="正方形/長方形 7"/>
          <p:cNvSpPr/>
          <p:nvPr userDrawn="1"/>
        </p:nvSpPr>
        <p:spPr>
          <a:xfrm>
            <a:off x="0" y="2987292"/>
            <a:ext cx="9906000" cy="883416"/>
          </a:xfrm>
          <a:prstGeom prst="rect">
            <a:avLst/>
          </a:prstGeom>
          <a:solidFill>
            <a:srgbClr val="E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テキスト ボックス 3"/>
          <p:cNvSpPr txBox="1"/>
          <p:nvPr userDrawn="1"/>
        </p:nvSpPr>
        <p:spPr>
          <a:xfrm>
            <a:off x="4003862" y="3298195"/>
            <a:ext cx="2639120" cy="369332"/>
          </a:xfrm>
          <a:prstGeom prst="rect">
            <a:avLst/>
          </a:prstGeom>
          <a:noFill/>
        </p:spPr>
        <p:txBody>
          <a:bodyPr wrap="none" rtlCol="0">
            <a:spAutoFit/>
          </a:bodyPr>
          <a:lstStyle/>
          <a:p>
            <a:r>
              <a:rPr kumimoji="1" lang="en-US" altLang="ja-JP" sz="1800" baseline="0" dirty="0">
                <a:solidFill>
                  <a:schemeClr val="bg1"/>
                </a:solidFill>
              </a:rPr>
              <a:t>TSUNAGU SOLUTIONS Inc.</a:t>
            </a:r>
            <a:endParaRPr kumimoji="1" lang="ja-JP" altLang="en-US" sz="1800" dirty="0">
              <a:solidFill>
                <a:schemeClr val="bg1"/>
              </a:solidFill>
            </a:endParaRPr>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1587" y="2871723"/>
            <a:ext cx="1222275" cy="1222275"/>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背表紙">
    <p:spTree>
      <p:nvGrpSpPr>
        <p:cNvPr id="1" name=""/>
        <p:cNvGrpSpPr/>
        <p:nvPr/>
      </p:nvGrpSpPr>
      <p:grpSpPr>
        <a:xfrm>
          <a:off x="0" y="0"/>
          <a:ext cx="0" cy="0"/>
          <a:chOff x="0" y="0"/>
          <a:chExt cx="0" cy="0"/>
        </a:xfrm>
      </p:grpSpPr>
      <p:sp>
        <p:nvSpPr>
          <p:cNvPr id="8" name="正方形/長方形 7"/>
          <p:cNvSpPr/>
          <p:nvPr userDrawn="1"/>
        </p:nvSpPr>
        <p:spPr>
          <a:xfrm>
            <a:off x="0" y="2987292"/>
            <a:ext cx="9906000" cy="883416"/>
          </a:xfrm>
          <a:prstGeom prst="rect">
            <a:avLst/>
          </a:prstGeom>
          <a:solidFill>
            <a:srgbClr val="E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テキスト ボックス 3"/>
          <p:cNvSpPr txBox="1"/>
          <p:nvPr userDrawn="1"/>
        </p:nvSpPr>
        <p:spPr>
          <a:xfrm flipV="1">
            <a:off x="4003862" y="3298195"/>
            <a:ext cx="2639120" cy="369332"/>
          </a:xfrm>
          <a:prstGeom prst="rect">
            <a:avLst/>
          </a:prstGeom>
          <a:noFill/>
        </p:spPr>
        <p:txBody>
          <a:bodyPr wrap="none" rtlCol="0">
            <a:spAutoFit/>
          </a:bodyPr>
          <a:lstStyle/>
          <a:p>
            <a:r>
              <a:rPr kumimoji="1" lang="en-US" altLang="ja-JP" sz="1800" baseline="0" dirty="0">
                <a:solidFill>
                  <a:schemeClr val="bg1"/>
                </a:solidFill>
              </a:rPr>
              <a:t>TSUNAGU SOLUTIONS Inc.</a:t>
            </a:r>
            <a:endParaRPr kumimoji="1" lang="ja-JP" altLang="en-US" sz="1800" dirty="0">
              <a:solidFill>
                <a:schemeClr val="bg1"/>
              </a:solidFill>
            </a:endParaRPr>
          </a:p>
        </p:txBody>
      </p:sp>
      <p:pic>
        <p:nvPicPr>
          <p:cNvPr id="5" name="図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V="1">
            <a:off x="2781587" y="2871723"/>
            <a:ext cx="1222275" cy="12222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5715" imgH="5715" progId="TCLayout.ActiveDocument.1">
                  <p:embed/>
                </p:oleObj>
              </mc:Choice>
              <mc:Fallback>
                <p:oleObj name="think-cell スライド" r:id="rId3" imgW="5715" imgH="5715" progId="TCLayout.ActiveDocument.1">
                  <p:embed/>
                  <p:pic>
                    <p:nvPicPr>
                      <p:cNvPr id="0" name="オブジェクト 5"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DD0E92F-54D0-4539-AC42-BCCEAC3B3A0A}" type="datetimeFigureOut">
              <a:rPr kumimoji="1" lang="ja-JP" altLang="en-US" smtClean="0"/>
              <a:t>2025/10/2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F792DB2-68C7-49D4-B1E1-DDF4458CBC6D}"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userDrawn="1">
            <p:custDataLst>
              <p:tags r:id="rId8"/>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0" imgW="5715" imgH="5715" progId="TCLayout.ActiveDocument.1">
                  <p:embed/>
                </p:oleObj>
              </mc:Choice>
              <mc:Fallback>
                <p:oleObj name="think-cell スライド" r:id="rId10" imgW="5715" imgH="5715" progId="TCLayout.ActiveDocument.1">
                  <p:embed/>
                  <p:pic>
                    <p:nvPicPr>
                      <p:cNvPr id="0" name="オブジェクト 6" hidden="1"/>
                      <p:cNvPicPr/>
                      <p:nvPr/>
                    </p:nvPicPr>
                    <p:blipFill>
                      <a:blip r:embed="rId11"/>
                      <a:stretch>
                        <a:fillRect/>
                      </a:stretch>
                    </p:blipFill>
                    <p:spPr>
                      <a:xfrm>
                        <a:off x="1588" y="1588"/>
                        <a:ext cx="1587" cy="1587"/>
                      </a:xfrm>
                      <a:prstGeom prst="rect">
                        <a:avLst/>
                      </a:prstGeom>
                    </p:spPr>
                  </p:pic>
                </p:oleObj>
              </mc:Fallback>
            </mc:AlternateContent>
          </a:graphicData>
        </a:graphic>
      </p:graphicFrame>
      <p:sp>
        <p:nvSpPr>
          <p:cNvPr id="8" name="正方形/長方形 7" hidden="1"/>
          <p:cNvSpPr/>
          <p:nvPr userDrawn="1">
            <p:custDataLst>
              <p:tags r:id="rId9"/>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kumimoji="1" lang="ja-JP" altLang="en-US" sz="4400" b="0" i="0" baseline="0" dirty="0">
              <a:latin typeface="Calibri Light" panose="020F0302020204030204" pitchFamily="34" charset="0"/>
              <a:ea typeface="ＭＳ Ｐゴシック" panose="020B0600070205080204" pitchFamily="50" charset="-128"/>
              <a:cs typeface="+mj-cs"/>
              <a:sym typeface="Calibri Light" panose="020F0302020204030204" pitchFamily="34" charset="0"/>
            </a:endParaRPr>
          </a:p>
        </p:txBody>
      </p:sp>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D0E92F-54D0-4539-AC42-BCCEAC3B3A0A}" type="datetimeFigureOut">
              <a:rPr kumimoji="1" lang="ja-JP" altLang="en-US" smtClean="0"/>
              <a:t>2025/10/2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92DB2-68C7-49D4-B1E1-DDF4458CBC6D}"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igashikawa.careercenter@gmail.com"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01930" y="338455"/>
            <a:ext cx="4887595" cy="460375"/>
          </a:xfrm>
          <a:prstGeom prst="rect">
            <a:avLst/>
          </a:prstGeom>
          <a:noFill/>
        </p:spPr>
        <p:txBody>
          <a:bodyPr wrap="square" rtlCol="0">
            <a:spAutoFit/>
          </a:bodyPr>
          <a:lstStyle/>
          <a:p>
            <a:r>
              <a:rPr lang="ja-JP" altLang="en-US" sz="2400" dirty="0">
                <a:solidFill>
                  <a:sysClr val="windowText" lastClr="000000"/>
                </a:solidFill>
                <a:latin typeface="+mj-ea"/>
                <a:ea typeface="+mj-ea"/>
              </a:rPr>
              <a:t>企業名</a:t>
            </a:r>
          </a:p>
        </p:txBody>
      </p:sp>
      <p:sp>
        <p:nvSpPr>
          <p:cNvPr id="12" name="正方形/長方形 11"/>
          <p:cNvSpPr/>
          <p:nvPr/>
        </p:nvSpPr>
        <p:spPr>
          <a:xfrm>
            <a:off x="100330" y="6954520"/>
            <a:ext cx="9466580" cy="3335020"/>
          </a:xfrm>
          <a:prstGeom prst="rect">
            <a:avLst/>
          </a:prstGeom>
          <a:noFill/>
          <a:ln w="9525" cap="flat" cmpd="sng" algn="ctr">
            <a:noFill/>
            <a:prstDash val="solid"/>
          </a:ln>
          <a:effectLst/>
        </p:spPr>
        <p:txBody>
          <a:bodyPr rtlCol="0" anchor="t"/>
          <a:lstStyle/>
          <a:p>
            <a:pPr>
              <a:defRPr/>
            </a:pPr>
            <a:r>
              <a:rPr lang="en-US" altLang="ja-JP" b="1" u="sng" dirty="0">
                <a:latin typeface="+mn-ea"/>
                <a:cs typeface="Meiryo UI" panose="020B0604030504040204" pitchFamily="50" charset="-128"/>
                <a:sym typeface="+mn-ea"/>
              </a:rPr>
              <a:t>※</a:t>
            </a:r>
            <a:r>
              <a:rPr lang="ja-JP" altLang="en-US" b="1" u="sng" dirty="0">
                <a:latin typeface="+mn-ea"/>
                <a:cs typeface="Meiryo UI" panose="020B0604030504040204" pitchFamily="50" charset="-128"/>
                <a:sym typeface="+mn-ea"/>
              </a:rPr>
              <a:t>必ず、資料の作成をお願いします</a:t>
            </a:r>
            <a:endParaRPr lang="en-US" altLang="ja-JP" b="1" u="sng" dirty="0">
              <a:latin typeface="+mn-ea"/>
              <a:cs typeface="Meiryo UI" panose="020B0604030504040204" pitchFamily="50" charset="-128"/>
            </a:endParaRPr>
          </a:p>
          <a:p>
            <a:pPr>
              <a:defRPr/>
            </a:pPr>
            <a:r>
              <a:rPr lang="ja-JP" altLang="en-US" sz="1600" dirty="0">
                <a:latin typeface="+mn-ea"/>
                <a:cs typeface="Meiryo UI" panose="020B0604030504040204" pitchFamily="50" charset="-128"/>
                <a:sym typeface="+mn-ea"/>
              </a:rPr>
              <a:t>・東川日本語の留学生の皆さんへ上記の内容を説明する資料を、必ず作成してください。（様式は自由です）</a:t>
            </a:r>
            <a:endParaRPr lang="en-US" altLang="ja-JP" sz="1600" dirty="0">
              <a:latin typeface="+mn-ea"/>
              <a:cs typeface="Meiryo UI" panose="020B0604030504040204" pitchFamily="50" charset="-128"/>
            </a:endParaRPr>
          </a:p>
          <a:p>
            <a:pPr>
              <a:defRPr/>
            </a:pPr>
            <a:r>
              <a:rPr lang="ja-JP" altLang="en-US" sz="1600" dirty="0">
                <a:latin typeface="+mn-ea"/>
                <a:cs typeface="Meiryo UI" panose="020B0604030504040204" pitchFamily="50" charset="-128"/>
                <a:sym typeface="+mn-ea"/>
              </a:rPr>
              <a:t>・上記の項目以外に、留学生に伝えたい内容は、任意で追加してください。</a:t>
            </a:r>
            <a:endParaRPr lang="ja-JP" altLang="en-US" sz="1600" dirty="0">
              <a:latin typeface="+mn-ea"/>
              <a:cs typeface="Meiryo UI" panose="020B0604030504040204" pitchFamily="50" charset="-128"/>
            </a:endParaRPr>
          </a:p>
          <a:p>
            <a:pPr>
              <a:defRPr/>
            </a:pPr>
            <a:endParaRPr lang="en-US" altLang="ja-JP" sz="1600" b="1" u="sng" dirty="0">
              <a:latin typeface="+mn-ea"/>
              <a:cs typeface="Meiryo UI" panose="020B0604030504040204" pitchFamily="50" charset="-128"/>
            </a:endParaRPr>
          </a:p>
          <a:p>
            <a:pPr>
              <a:defRPr/>
            </a:pPr>
            <a:r>
              <a:rPr lang="en-US" altLang="ja-JP" b="1" u="sng" dirty="0">
                <a:latin typeface="+mn-ea"/>
                <a:cs typeface="Meiryo UI" panose="020B0604030504040204" pitchFamily="50" charset="-128"/>
              </a:rPr>
              <a:t>※</a:t>
            </a:r>
            <a:r>
              <a:rPr lang="ja-JP" altLang="en-US" b="1" u="sng" dirty="0">
                <a:latin typeface="+mn-ea"/>
                <a:cs typeface="Meiryo UI" panose="020B0604030504040204" pitchFamily="50" charset="-128"/>
              </a:rPr>
              <a:t>留学生が分かりやすい資料について</a:t>
            </a:r>
            <a:endParaRPr lang="en-US" altLang="ja-JP" b="1" u="sng" dirty="0">
              <a:latin typeface="+mn-ea"/>
              <a:cs typeface="Meiryo UI" panose="020B0604030504040204" pitchFamily="50" charset="-128"/>
            </a:endParaRPr>
          </a:p>
          <a:p>
            <a:pPr>
              <a:defRPr/>
            </a:pPr>
            <a:r>
              <a:rPr lang="ja-JP" altLang="en-US" sz="1600" dirty="0">
                <a:latin typeface="+mn-ea"/>
                <a:cs typeface="Meiryo UI" panose="020B0604030504040204" pitchFamily="50" charset="-128"/>
              </a:rPr>
              <a:t>・漢字に、ルビ（ふりがな）をふっていただくと、漢字圏以外の留学生に伝わりやすいです。</a:t>
            </a:r>
            <a:endParaRPr lang="en-US" altLang="ja-JP" sz="1600" dirty="0">
              <a:latin typeface="+mn-ea"/>
              <a:cs typeface="Meiryo UI" panose="020B0604030504040204" pitchFamily="50" charset="-128"/>
            </a:endParaRPr>
          </a:p>
          <a:p>
            <a:pPr>
              <a:defRPr/>
            </a:pPr>
            <a:r>
              <a:rPr lang="ja-JP" altLang="en-US" sz="1600" dirty="0">
                <a:latin typeface="+mn-ea"/>
                <a:cs typeface="Meiryo UI" panose="020B0604030504040204" pitchFamily="50" charset="-128"/>
              </a:rPr>
              <a:t>・文字だけでなく、写真やイラストなどを使用いただけると留学生はイメージしやすいです。</a:t>
            </a:r>
          </a:p>
          <a:p>
            <a:pPr>
              <a:defRPr/>
            </a:pPr>
            <a:endParaRPr lang="en-US" altLang="ja-JP" sz="1600" b="1" u="sng" dirty="0">
              <a:latin typeface="+mn-ea"/>
              <a:cs typeface="Meiryo UI" panose="020B0604030504040204" pitchFamily="50" charset="-128"/>
            </a:endParaRPr>
          </a:p>
          <a:p>
            <a:pPr>
              <a:defRPr/>
            </a:pPr>
            <a:r>
              <a:rPr lang="en-US" altLang="ja-JP" b="1" u="sng" dirty="0">
                <a:latin typeface="+mn-ea"/>
                <a:cs typeface="Meiryo UI" panose="020B0604030504040204" pitchFamily="50" charset="-128"/>
              </a:rPr>
              <a:t>※</a:t>
            </a:r>
            <a:r>
              <a:rPr lang="ja-JP" altLang="en-US" b="1" u="sng" dirty="0">
                <a:latin typeface="+mn-ea"/>
                <a:cs typeface="Meiryo UI" panose="020B0604030504040204" pitchFamily="50" charset="-128"/>
              </a:rPr>
              <a:t>資料の準備について</a:t>
            </a:r>
            <a:endParaRPr lang="en-US" altLang="ja-JP" b="1" u="sng" dirty="0">
              <a:latin typeface="+mn-ea"/>
              <a:cs typeface="Meiryo UI" panose="020B0604030504040204" pitchFamily="50" charset="-128"/>
            </a:endParaRPr>
          </a:p>
          <a:p>
            <a:r>
              <a:rPr lang="ja-JP" altLang="en-US" sz="1600" dirty="0"/>
              <a:t>留学生があとで確認できるよう募集要項等の資料を配布しています。配布資料のデータを</a:t>
            </a:r>
            <a:r>
              <a:rPr lang="en-US" altLang="ja-JP" sz="1600" dirty="0"/>
              <a:t>5</a:t>
            </a:r>
            <a:r>
              <a:rPr lang="ja-JP" altLang="en-US" sz="1600" dirty="0"/>
              <a:t>月</a:t>
            </a:r>
            <a:r>
              <a:rPr lang="en-US" altLang="ja-JP" sz="1600" dirty="0"/>
              <a:t>27</a:t>
            </a:r>
            <a:r>
              <a:rPr lang="ja-JP" altLang="en-US" sz="1600" dirty="0"/>
              <a:t>日（火）までに多文化共生室までお送りください。（</a:t>
            </a:r>
            <a:r>
              <a:rPr lang="en-US" altLang="ja-JP" sz="1600" dirty="0">
                <a:latin typeface="+mj-ea"/>
                <a:cs typeface="Meiryo UI" panose="020B0604030504040204" pitchFamily="50" charset="-128"/>
              </a:rPr>
              <a:t>E</a:t>
            </a:r>
            <a:r>
              <a:rPr lang="ja-JP" altLang="en-US" sz="1600" dirty="0">
                <a:latin typeface="+mj-ea"/>
                <a:cs typeface="Meiryo UI" panose="020B0604030504040204" pitchFamily="50" charset="-128"/>
              </a:rPr>
              <a:t>メール　</a:t>
            </a:r>
            <a:r>
              <a:rPr lang="en-US" altLang="ja-JP" sz="1600" u="sng" dirty="0">
                <a:hlinkClick r:id="rId2"/>
              </a:rPr>
              <a:t>higashikawa.careercenter@gmail.com</a:t>
            </a:r>
            <a:r>
              <a:rPr lang="ja-JP" altLang="en-US" sz="1600" u="sng" dirty="0"/>
              <a:t>）</a:t>
            </a:r>
            <a:endParaRPr lang="en-US" altLang="ja-JP" sz="1600" u="sng" dirty="0">
              <a:latin typeface="+mj-ea"/>
              <a:cs typeface="Meiryo UI" panose="020B0604030504040204" pitchFamily="50" charset="-128"/>
            </a:endParaRPr>
          </a:p>
        </p:txBody>
      </p:sp>
      <p:sp>
        <p:nvSpPr>
          <p:cNvPr id="3" name="正方形/長方形 2"/>
          <p:cNvSpPr/>
          <p:nvPr/>
        </p:nvSpPr>
        <p:spPr>
          <a:xfrm>
            <a:off x="295910" y="845820"/>
            <a:ext cx="9763125" cy="5814060"/>
          </a:xfrm>
          <a:prstGeom prst="rect">
            <a:avLst/>
          </a:prstGeom>
          <a:noFill/>
          <a:ln w="9525" cap="flat" cmpd="sng" algn="ctr">
            <a:noFill/>
            <a:prstDash val="solid"/>
          </a:ln>
          <a:effectLst/>
        </p:spPr>
        <p:txBody>
          <a:bodyPr rtlCol="0" anchor="t"/>
          <a:lstStyle/>
          <a:p>
            <a:pPr>
              <a:defRPr/>
            </a:pPr>
            <a:r>
              <a:rPr lang="ja-JP" altLang="en-US" dirty="0">
                <a:latin typeface="+mn-ea"/>
                <a:cs typeface="Meiryo UI" panose="020B0604030504040204" pitchFamily="50" charset="-128"/>
              </a:rPr>
              <a:t>◆　会社概要</a:t>
            </a:r>
          </a:p>
          <a:p>
            <a:pPr>
              <a:defRPr/>
            </a:pPr>
            <a:r>
              <a:rPr lang="ja-JP" altLang="en-US" dirty="0">
                <a:latin typeface="+mn-ea"/>
                <a:cs typeface="Meiryo UI" panose="020B0604030504040204" pitchFamily="50" charset="-128"/>
              </a:rPr>
              <a:t>　・・・</a:t>
            </a:r>
          </a:p>
          <a:p>
            <a:pPr>
              <a:defRPr/>
            </a:pPr>
            <a:endParaRPr lang="en-US" altLang="ja-JP" dirty="0">
              <a:latin typeface="+mn-ea"/>
              <a:cs typeface="Meiryo UI" panose="020B0604030504040204" pitchFamily="50" charset="-128"/>
            </a:endParaRPr>
          </a:p>
          <a:p>
            <a:pPr>
              <a:defRPr/>
            </a:pPr>
            <a:r>
              <a:rPr lang="ja-JP" altLang="en-US" dirty="0">
                <a:latin typeface="+mn-ea"/>
                <a:cs typeface="Meiryo UI" panose="020B0604030504040204" pitchFamily="50" charset="-128"/>
                <a:sym typeface="+mn-ea"/>
              </a:rPr>
              <a:t>◆</a:t>
            </a:r>
            <a:r>
              <a:rPr lang="ja-JP" altLang="en-US" dirty="0">
                <a:latin typeface="+mn-ea"/>
                <a:cs typeface="Meiryo UI" panose="020B0604030504040204" pitchFamily="50" charset="-128"/>
              </a:rPr>
              <a:t>　仕事内容</a:t>
            </a:r>
          </a:p>
          <a:p>
            <a:pPr>
              <a:defRPr/>
            </a:pPr>
            <a:r>
              <a:rPr lang="ja-JP" altLang="en-US" dirty="0">
                <a:latin typeface="+mn-ea"/>
                <a:cs typeface="Meiryo UI" panose="020B0604030504040204" pitchFamily="50" charset="-128"/>
              </a:rPr>
              <a:t>　・・・</a:t>
            </a:r>
          </a:p>
          <a:p>
            <a:pPr>
              <a:defRPr/>
            </a:pPr>
            <a:endParaRPr lang="en-US" altLang="ja-JP" dirty="0">
              <a:latin typeface="+mn-ea"/>
              <a:cs typeface="Meiryo UI" panose="020B0604030504040204" pitchFamily="50" charset="-128"/>
            </a:endParaRPr>
          </a:p>
          <a:p>
            <a:pPr>
              <a:defRPr/>
            </a:pPr>
            <a:r>
              <a:rPr lang="ja-JP" altLang="en-US" dirty="0">
                <a:latin typeface="+mn-ea"/>
                <a:cs typeface="Meiryo UI" panose="020B0604030504040204" pitchFamily="50" charset="-128"/>
                <a:sym typeface="+mn-ea"/>
              </a:rPr>
              <a:t>◆</a:t>
            </a:r>
            <a:r>
              <a:rPr lang="ja-JP" altLang="en-US" dirty="0">
                <a:latin typeface="+mn-ea"/>
                <a:cs typeface="Meiryo UI" panose="020B0604030504040204" pitchFamily="50" charset="-128"/>
              </a:rPr>
              <a:t>　募集要項（給与・休日・福利厚生の詳細）</a:t>
            </a:r>
          </a:p>
          <a:p>
            <a:pPr>
              <a:defRPr/>
            </a:pPr>
            <a:r>
              <a:rPr lang="ja-JP" altLang="en-US" dirty="0">
                <a:latin typeface="+mn-ea"/>
                <a:cs typeface="Meiryo UI" panose="020B0604030504040204" pitchFamily="50" charset="-128"/>
              </a:rPr>
              <a:t>　給与　　　：・・・</a:t>
            </a:r>
          </a:p>
          <a:p>
            <a:pPr>
              <a:defRPr/>
            </a:pPr>
            <a:r>
              <a:rPr lang="ja-JP" altLang="en-US" dirty="0">
                <a:latin typeface="+mn-ea"/>
                <a:cs typeface="Meiryo UI" panose="020B0604030504040204" pitchFamily="50" charset="-128"/>
              </a:rPr>
              <a:t>　勤務時間：・・・</a:t>
            </a:r>
          </a:p>
          <a:p>
            <a:pPr>
              <a:defRPr/>
            </a:pPr>
            <a:r>
              <a:rPr lang="ja-JP" altLang="en-US" dirty="0">
                <a:latin typeface="+mn-ea"/>
                <a:cs typeface="Meiryo UI" panose="020B0604030504040204" pitchFamily="50" charset="-128"/>
              </a:rPr>
              <a:t>　休日　　　：・・・</a:t>
            </a:r>
          </a:p>
          <a:p>
            <a:pPr>
              <a:defRPr/>
            </a:pPr>
            <a:r>
              <a:rPr lang="ja-JP" altLang="en-US" dirty="0">
                <a:latin typeface="+mn-ea"/>
                <a:cs typeface="Meiryo UI" panose="020B0604030504040204" pitchFamily="50" charset="-128"/>
              </a:rPr>
              <a:t>　その他福利厚生：・・・</a:t>
            </a:r>
          </a:p>
          <a:p>
            <a:pPr>
              <a:defRPr/>
            </a:pPr>
            <a:r>
              <a:rPr lang="ja-JP" altLang="en-US" dirty="0">
                <a:latin typeface="+mn-ea"/>
                <a:cs typeface="Meiryo UI" panose="020B0604030504040204" pitchFamily="50" charset="-128"/>
              </a:rPr>
              <a:t>　</a:t>
            </a:r>
            <a:endParaRPr lang="en-US" altLang="ja-JP" dirty="0">
              <a:latin typeface="+mn-ea"/>
              <a:cs typeface="Meiryo UI" panose="020B0604030504040204" pitchFamily="50" charset="-128"/>
            </a:endParaRPr>
          </a:p>
          <a:p>
            <a:pPr>
              <a:defRPr/>
            </a:pPr>
            <a:r>
              <a:rPr lang="ja-JP" altLang="en-US" dirty="0">
                <a:latin typeface="+mn-ea"/>
                <a:cs typeface="Meiryo UI" panose="020B0604030504040204" pitchFamily="50" charset="-128"/>
                <a:sym typeface="+mn-ea"/>
              </a:rPr>
              <a:t>◆</a:t>
            </a:r>
            <a:r>
              <a:rPr lang="ja-JP" altLang="en-US" dirty="0">
                <a:latin typeface="+mn-ea"/>
                <a:cs typeface="Meiryo UI" panose="020B0604030504040204" pitchFamily="50" charset="-128"/>
              </a:rPr>
              <a:t>　住む場所へのサポート（寮やアパートの賃貸契約等や、家具・家電の有無等）</a:t>
            </a:r>
            <a:endParaRPr lang="en-US" altLang="ja-JP" dirty="0">
              <a:latin typeface="+mn-ea"/>
              <a:cs typeface="Meiryo UI" panose="020B0604030504040204" pitchFamily="50" charset="-128"/>
            </a:endParaRPr>
          </a:p>
          <a:p>
            <a:pPr>
              <a:defRPr/>
            </a:pPr>
            <a:r>
              <a:rPr lang="ja-JP" altLang="en-US" dirty="0">
                <a:latin typeface="+mn-ea"/>
                <a:cs typeface="Meiryo UI" panose="020B0604030504040204" pitchFamily="50" charset="-128"/>
              </a:rPr>
              <a:t>　　</a:t>
            </a:r>
            <a:r>
              <a:rPr lang="ja-JP" altLang="en-US" dirty="0">
                <a:latin typeface="+mn-ea"/>
                <a:cs typeface="Meiryo UI" panose="020B0604030504040204" pitchFamily="50" charset="-128"/>
                <a:sym typeface="+mn-ea"/>
              </a:rPr>
              <a:t>・・・</a:t>
            </a:r>
          </a:p>
          <a:p>
            <a:pPr>
              <a:defRPr/>
            </a:pPr>
            <a:endParaRPr lang="ja-JP" altLang="en-US" dirty="0">
              <a:latin typeface="+mn-ea"/>
              <a:cs typeface="Meiryo UI" panose="020B0604030504040204" pitchFamily="50" charset="-128"/>
              <a:sym typeface="+mn-ea"/>
            </a:endParaRPr>
          </a:p>
          <a:p>
            <a:pPr>
              <a:defRPr/>
            </a:pPr>
            <a:r>
              <a:rPr lang="ja-JP" altLang="en-US" dirty="0">
                <a:latin typeface="+mn-ea"/>
                <a:cs typeface="Meiryo UI" panose="020B0604030504040204" pitchFamily="50" charset="-128"/>
                <a:sym typeface="+mn-ea"/>
              </a:rPr>
              <a:t>◆</a:t>
            </a:r>
            <a:r>
              <a:rPr lang="ja-JP" altLang="en-US" dirty="0">
                <a:latin typeface="+mn-ea"/>
                <a:cs typeface="Meiryo UI" panose="020B0604030504040204" pitchFamily="50" charset="-128"/>
              </a:rPr>
              <a:t>　内定通知・在留資格変更許可申請のスケジュール予定</a:t>
            </a:r>
          </a:p>
          <a:p>
            <a:pPr>
              <a:defRPr/>
            </a:pPr>
            <a:r>
              <a:rPr lang="ja-JP" altLang="en-US" dirty="0">
                <a:latin typeface="+mn-ea"/>
                <a:cs typeface="Meiryo UI" panose="020B0604030504040204" pitchFamily="50" charset="-128"/>
                <a:sym typeface="+mn-ea"/>
              </a:rPr>
              <a:t>　　①　○月○日～○月○日　・・・</a:t>
            </a:r>
          </a:p>
          <a:p>
            <a:pPr>
              <a:defRPr/>
            </a:pPr>
            <a:r>
              <a:rPr lang="ja-JP" altLang="en-US" dirty="0">
                <a:latin typeface="+mn-ea"/>
                <a:cs typeface="Meiryo UI" panose="020B0604030504040204" pitchFamily="50" charset="-128"/>
                <a:sym typeface="+mn-ea"/>
              </a:rPr>
              <a:t>　　②　○月○日～○月○日　・・・</a:t>
            </a:r>
          </a:p>
          <a:p>
            <a:pPr>
              <a:defRPr/>
            </a:pPr>
            <a:endParaRPr lang="en-US" altLang="ja-JP" dirty="0">
              <a:latin typeface="+mn-ea"/>
              <a:cs typeface="Meiryo UI" panose="020B0604030504040204" pitchFamily="50" charset="-128"/>
            </a:endParaRPr>
          </a:p>
          <a:p>
            <a:pPr>
              <a:defRPr/>
            </a:pPr>
            <a:r>
              <a:rPr lang="ja-JP" altLang="en-US" dirty="0">
                <a:latin typeface="+mn-ea"/>
                <a:cs typeface="Meiryo UI" panose="020B0604030504040204" pitchFamily="50" charset="-128"/>
                <a:sym typeface="+mn-ea"/>
              </a:rPr>
              <a:t>◆</a:t>
            </a:r>
            <a:r>
              <a:rPr lang="ja-JP" altLang="en-US" dirty="0">
                <a:latin typeface="+mn-ea"/>
                <a:cs typeface="Meiryo UI" panose="020B0604030504040204" pitchFamily="50" charset="-128"/>
              </a:rPr>
              <a:t>　実際に働いている外国人スタッフの体験談等</a:t>
            </a:r>
          </a:p>
          <a:p>
            <a:pPr>
              <a:defRPr/>
            </a:pPr>
            <a:r>
              <a:rPr lang="ja-JP" altLang="en-US" dirty="0">
                <a:latin typeface="+mn-ea"/>
                <a:cs typeface="Meiryo UI" panose="020B0604030504040204" pitchFamily="50" charset="-128"/>
                <a:sym typeface="+mn-ea"/>
              </a:rPr>
              <a:t>　　・・・</a:t>
            </a:r>
          </a:p>
        </p:txBody>
      </p:sp>
      <p:sp>
        <p:nvSpPr>
          <p:cNvPr id="35" name="テキスト ボックス 34"/>
          <p:cNvSpPr txBox="1"/>
          <p:nvPr/>
        </p:nvSpPr>
        <p:spPr>
          <a:xfrm>
            <a:off x="331470" y="52705"/>
            <a:ext cx="1212215" cy="337185"/>
          </a:xfrm>
          <a:prstGeom prst="rect">
            <a:avLst/>
          </a:prstGeom>
          <a:noFill/>
        </p:spPr>
        <p:txBody>
          <a:bodyPr wrap="square" rtlCol="0">
            <a:spAutoFit/>
          </a:bodyPr>
          <a:lstStyle/>
          <a:p>
            <a:pPr indent="0">
              <a:buFont typeface="Wingdings" panose="05000000000000000000" pitchFamily="2" charset="2"/>
              <a:buNone/>
            </a:pPr>
            <a:r>
              <a:rPr kumimoji="1" lang="ja-JP" altLang="en-US" sz="1600" dirty="0">
                <a:latin typeface="ＭＳ Ｐゴシック" panose="020B0600070205080204" pitchFamily="50" charset="-128"/>
                <a:ea typeface="ＭＳ Ｐゴシック" panose="020B0600070205080204" pitchFamily="50" charset="-128"/>
                <a:sym typeface="ＭＳ Ｐゴシック" panose="020B0600070205080204" pitchFamily="50" charset="-128"/>
              </a:rPr>
              <a:t>フリガナ</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40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B&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2&quot;&gt;&lt;elem m_fUsage=&quot;3.68559000000000036579E+00&quot;&gt;&lt;m_msothmcolidx val=&quot;0&quot;/&gt;&lt;m_rgb r=&quot;E4&quot; g=&quot;71&quot; b=&quot;07&quot;/&gt;&lt;m_nBrightness endver=&quot;26206&quot; val=&quot;0&quot;/&gt;&lt;/elem&gt;&lt;elem m_fUsage=&quot;1.00000000000000000000E+00&quot;&gt;&lt;m_msothmcolidx val=&quot;0&quot;/&gt;&lt;m_rgb r=&quot;FC&quot; g=&quot;1B&quot; b=&quot;01&quot;/&gt;&lt;m_nBrightness endver=&quot;26206&quot; val=&quot;0&quot;/&gt;&lt;/elem&gt;&lt;/m_vecMRU&gt;&lt;/m_mruColor&gt;&lt;m_eweekdayFirstOfWeek val=&quot;1&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Q1pk6VCCTSqzTaDBDRG_g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ペーパー">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288</Words>
  <Application>Microsoft Office PowerPoint</Application>
  <PresentationFormat>A4 210 x 297 mm</PresentationFormat>
  <Paragraphs>33</Paragraphs>
  <Slides>1</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9" baseType="lpstr">
      <vt:lpstr>ＭＳ Ｐゴシック</vt:lpstr>
      <vt:lpstr>游ゴシック</vt:lpstr>
      <vt:lpstr>Arial</vt:lpstr>
      <vt:lpstr>Calibri</vt:lpstr>
      <vt:lpstr>Calibri Light</vt:lpstr>
      <vt:lpstr>Wingdings</vt:lpstr>
      <vt:lpstr>Office テーマ</vt:lpstr>
      <vt:lpstr>think-cell スライド</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ツナグ・ソリューションズOffice001</dc:creator>
  <cp:lastModifiedBy>優悟 小林</cp:lastModifiedBy>
  <cp:revision>1245</cp:revision>
  <cp:lastPrinted>2024-03-12T07:29:00Z</cp:lastPrinted>
  <dcterms:created xsi:type="dcterms:W3CDTF">2015-02-20T01:03:00Z</dcterms:created>
  <dcterms:modified xsi:type="dcterms:W3CDTF">2025-10-02T01:12:37Z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0x010100A83F6D874CFAC54281EF5BBEBB52CD30</vt:lpwstr>
  </property>
  <property fmtid="{D5CDD505-2E9C-101B-9397-08002B2CF9AE}" pid="3" name="ICV">
    <vt:lpwstr>1720CFC391C8471DBBFBE0874D0245E5</vt:lpwstr>
  </property>
  <property fmtid="{D5CDD505-2E9C-101B-9397-08002B2CF9AE}" pid="4" name="KSOProductBuildVer">
    <vt:lpwstr>1041-11.2.0.10701</vt:lpwstr>
  </property>
</Properties>
</file>